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61" r:id="rId6"/>
    <p:sldId id="262" r:id="rId7"/>
    <p:sldId id="263" r:id="rId8"/>
    <p:sldId id="264" r:id="rId9"/>
    <p:sldId id="260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0B01"/>
    <a:srgbClr val="FE4C3E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-8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1028" name="Grafik 8" descr="PP-Folien Konfi-Castle - Content1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2051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pic>
        <p:nvPicPr>
          <p:cNvPr id="2052" name="Grafik 10" descr="PP-Folien Konfi-Castle - Tit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de-DE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Die Nachmittage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de-DE" sz="200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400" b="1" smtClean="0"/>
              <a:t>Sie werden von gemeinsamen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400" b="1" smtClean="0"/>
              <a:t>Erlebnissen geprägt sein.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2400" b="1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smtClean="0"/>
              <a:t>Verschiedene Workshopangebote, z.B.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smtClean="0"/>
              <a:t>Textil- Ledergestaltung,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smtClean="0"/>
              <a:t>Musik, Tischtennis, Break-Dance,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smtClean="0"/>
              <a:t>Rap, Jazz-Dance, Jonglieren,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smtClean="0"/>
              <a:t>Klettern, Homepagebau, Musik,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smtClean="0"/>
              <a:t>Karikaturen zeichnen, sind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smtClean="0"/>
              <a:t>wichtige Bestandteile der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smtClean="0"/>
              <a:t>Nachmittage. </a:t>
            </a:r>
          </a:p>
        </p:txBody>
      </p:sp>
      <p:pic>
        <p:nvPicPr>
          <p:cNvPr id="6" name="Inhaltsplatzhalter 5" descr="IMG_841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31990" r="10954"/>
          <a:stretch>
            <a:fillRect/>
          </a:stretch>
        </p:blipFill>
        <p:spPr>
          <a:xfrm>
            <a:off x="5292080" y="1916832"/>
            <a:ext cx="3384376" cy="444877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2771775" y="549275"/>
            <a:ext cx="6372225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Die Abende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86238" cy="4525963"/>
          </a:xfrm>
        </p:spPr>
        <p:txBody>
          <a:bodyPr/>
          <a:lstStyle/>
          <a:p>
            <a:pPr eaLnBrk="1" hangingPunct="1"/>
            <a:endParaRPr lang="de-DE" sz="2800" smtClean="0"/>
          </a:p>
          <a:p>
            <a:pPr eaLnBrk="1" hangingPunct="1">
              <a:buFontTx/>
              <a:buNone/>
            </a:pPr>
            <a:r>
              <a:rPr lang="de-DE" sz="2000" smtClean="0"/>
              <a:t>Spiele, Lieder, Aktionen </a:t>
            </a:r>
          </a:p>
          <a:p>
            <a:pPr eaLnBrk="1" hangingPunct="1">
              <a:buFontTx/>
              <a:buNone/>
            </a:pPr>
            <a:r>
              <a:rPr lang="de-DE" sz="2000" smtClean="0"/>
              <a:t>sind Bausteine eines bunten </a:t>
            </a:r>
          </a:p>
          <a:p>
            <a:pPr eaLnBrk="1" hangingPunct="1">
              <a:buFontTx/>
              <a:buNone/>
            </a:pPr>
            <a:r>
              <a:rPr lang="de-DE" sz="2000" smtClean="0"/>
              <a:t>Programms. </a:t>
            </a:r>
          </a:p>
          <a:p>
            <a:pPr eaLnBrk="1" hangingPunct="1">
              <a:buFontTx/>
              <a:buNone/>
            </a:pPr>
            <a:r>
              <a:rPr lang="de-DE" sz="2000" smtClean="0"/>
              <a:t>Im Anschluss gibt es in</a:t>
            </a:r>
          </a:p>
          <a:p>
            <a:pPr eaLnBrk="1" hangingPunct="1">
              <a:buFontTx/>
              <a:buNone/>
            </a:pPr>
            <a:r>
              <a:rPr lang="de-DE" sz="2000" smtClean="0"/>
              <a:t>verschiedenen Räumen des </a:t>
            </a:r>
          </a:p>
          <a:p>
            <a:pPr eaLnBrk="1" hangingPunct="1">
              <a:buFontTx/>
              <a:buNone/>
            </a:pPr>
            <a:r>
              <a:rPr lang="de-DE" sz="2000" smtClean="0"/>
              <a:t>Schlosses Mitmachangebote, </a:t>
            </a:r>
          </a:p>
          <a:p>
            <a:pPr eaLnBrk="1" hangingPunct="1">
              <a:buFontTx/>
              <a:buNone/>
            </a:pPr>
            <a:r>
              <a:rPr lang="de-DE" sz="2000" smtClean="0"/>
              <a:t>Film,  … </a:t>
            </a:r>
          </a:p>
          <a:p>
            <a:pPr eaLnBrk="1" hangingPunct="1"/>
            <a:endParaRPr lang="de-DE" sz="2000" smtClean="0"/>
          </a:p>
          <a:p>
            <a:pPr eaLnBrk="1" hangingPunct="1">
              <a:buFontTx/>
              <a:buNone/>
            </a:pPr>
            <a:r>
              <a:rPr lang="de-DE" sz="2000" smtClean="0"/>
              <a:t>…  und gegen Mitternacht </a:t>
            </a:r>
          </a:p>
          <a:p>
            <a:pPr eaLnBrk="1" hangingPunct="1">
              <a:buFontTx/>
              <a:buNone/>
            </a:pPr>
            <a:r>
              <a:rPr lang="de-DE" sz="2000" smtClean="0"/>
              <a:t>einen gemeinsamen </a:t>
            </a:r>
          </a:p>
          <a:p>
            <a:pPr eaLnBrk="1" hangingPunct="1">
              <a:buFontTx/>
              <a:buNone/>
            </a:pPr>
            <a:r>
              <a:rPr lang="de-DE" sz="2000" smtClean="0"/>
              <a:t>Abschluss im Andachtsraum.</a:t>
            </a:r>
          </a:p>
        </p:txBody>
      </p:sp>
      <p:pic>
        <p:nvPicPr>
          <p:cNvPr id="6" name="Inhaltsplatzhalter 5" descr="IMG_827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6641" r="3822" b="21543"/>
          <a:stretch>
            <a:fillRect/>
          </a:stretch>
        </p:blipFill>
        <p:spPr>
          <a:xfrm>
            <a:off x="4355976" y="1988840"/>
            <a:ext cx="4431678" cy="3750156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2843213" y="549275"/>
            <a:ext cx="6300787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Die Abende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86238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de-DE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000" smtClean="0"/>
              <a:t>Am letzten Abend knüpfen wir an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000" smtClean="0"/>
              <a:t>die Bibelarbeit vom Vormittag an,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000" smtClean="0"/>
              <a:t>laden konkret zur Nachfolge Jesu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000" smtClean="0"/>
              <a:t>ein.</a:t>
            </a:r>
            <a:br>
              <a:rPr lang="de-DE" sz="2000" smtClean="0"/>
            </a:br>
            <a:endParaRPr lang="de-DE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000" smtClean="0"/>
              <a:t>Es bietet sich die Möglichkeit einer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000" smtClean="0"/>
              <a:t>anschließenden "Festmachzeit" zur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000" smtClean="0"/>
              <a:t>Klärung der nächsten Schritte und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000" smtClean="0"/>
              <a:t>Feier des neuen „Anfangs“ in Form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000" smtClean="0"/>
              <a:t>einer Thomasmesse.</a:t>
            </a:r>
          </a:p>
        </p:txBody>
      </p:sp>
      <p:pic>
        <p:nvPicPr>
          <p:cNvPr id="13316" name="Picture 6" descr="IMG_948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509" t="1400" r="4568" b="3985"/>
          <a:stretch>
            <a:fillRect/>
          </a:stretch>
        </p:blipFill>
        <p:spPr>
          <a:xfrm>
            <a:off x="5004048" y="1556792"/>
            <a:ext cx="3672408" cy="4896544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2627313" y="620713"/>
            <a:ext cx="6516687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Die Mitarbeiter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86238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de-DE" sz="200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smtClean="0"/>
              <a:t>KonfiCastle wird vorbereitet und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smtClean="0"/>
              <a:t>verantwortet von einem kleinen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smtClean="0"/>
              <a:t>Team haupt- und ehrenamtlicher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smtClean="0"/>
              <a:t>Mitarbeiterinnen und Mitarbeiter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smtClean="0"/>
              <a:t>aus dem CVJM-Landesverband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smtClean="0"/>
              <a:t>Baden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200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smtClean="0"/>
              <a:t>Dieses Leitungsteam erarbeitet die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smtClean="0"/>
              <a:t>Programmstruktur und legt die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smtClean="0"/>
              <a:t>Themen und Verkündigungsinhalte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smtClean="0"/>
              <a:t>fest.</a:t>
            </a:r>
          </a:p>
        </p:txBody>
      </p:sp>
      <p:pic>
        <p:nvPicPr>
          <p:cNvPr id="6" name="Inhaltsplatzhalter 5" descr="IMG_847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4160" r="5605"/>
          <a:stretch>
            <a:fillRect/>
          </a:stretch>
        </p:blipFill>
        <p:spPr>
          <a:xfrm>
            <a:off x="4860032" y="1916832"/>
            <a:ext cx="4005763" cy="3744416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484438" y="620713"/>
            <a:ext cx="6480175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Die Mitarbeiter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86238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de-DE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000" smtClean="0"/>
              <a:t>Das Leitungsteam und die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000" smtClean="0"/>
              <a:t>beteiligen Gemeinden laden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000" smtClean="0"/>
              <a:t>ehrenamtliche Mitarbeiter/innen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000" smtClean="0"/>
              <a:t>ein.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sz="2000" smtClean="0"/>
          </a:p>
        </p:txBody>
      </p:sp>
      <p:pic>
        <p:nvPicPr>
          <p:cNvPr id="6" name="Inhaltsplatzhalter 5" descr="IMG_839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060848"/>
            <a:ext cx="4326400" cy="324480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Grafik 4" descr="PP-Folien Konfi-Castle Lied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84213" y="836613"/>
            <a:ext cx="2951162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Infos:</a:t>
            </a:r>
          </a:p>
          <a:p>
            <a:pPr>
              <a:spcBef>
                <a:spcPct val="50000"/>
              </a:spcBef>
              <a:defRPr/>
            </a:pPr>
            <a:r>
              <a:rPr lang="de-DE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Albrecht Röther</a:t>
            </a:r>
          </a:p>
          <a:p>
            <a:pPr>
              <a:spcBef>
                <a:spcPct val="50000"/>
              </a:spcBef>
              <a:defRPr/>
            </a:pPr>
            <a:r>
              <a:rPr lang="de-DE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CVJM-Landesverband Baden</a:t>
            </a:r>
          </a:p>
          <a:p>
            <a:pPr>
              <a:spcBef>
                <a:spcPct val="50000"/>
              </a:spcBef>
              <a:defRPr/>
            </a:pPr>
            <a:r>
              <a:rPr lang="de-DE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albrecht.roether@cvjmbaden.de </a:t>
            </a:r>
            <a:endParaRPr lang="de-DE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pic>
        <p:nvPicPr>
          <p:cNvPr id="16388" name="Grafik 5" descr="Logo Konfi-Castle establishe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04813"/>
            <a:ext cx="3913187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 descr="IMG_8080.jpg"/>
          <p:cNvPicPr>
            <a:picLocks noChangeAspect="1"/>
          </p:cNvPicPr>
          <p:nvPr/>
        </p:nvPicPr>
        <p:blipFill>
          <a:blip r:embed="rId4" cstate="print"/>
          <a:srcRect t="9621" r="6135" b="14103"/>
          <a:stretch>
            <a:fillRect/>
          </a:stretch>
        </p:blipFill>
        <p:spPr>
          <a:xfrm>
            <a:off x="1692275" y="3390900"/>
            <a:ext cx="5688013" cy="346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84213" y="2924175"/>
            <a:ext cx="7056437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im CVJM-Landesverband Baden</a:t>
            </a:r>
          </a:p>
          <a:p>
            <a:pPr>
              <a:spcBef>
                <a:spcPct val="50000"/>
              </a:spcBef>
              <a:defRPr/>
            </a:pPr>
            <a:r>
              <a:rPr lang="de-DE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von Fr. 22.02.- Mo. 25.02.2013 und</a:t>
            </a:r>
          </a:p>
          <a:p>
            <a:pPr>
              <a:spcBef>
                <a:spcPct val="50000"/>
              </a:spcBef>
              <a:defRPr/>
            </a:pPr>
            <a:r>
              <a:rPr lang="de-DE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von Fr. 01.03.- Mo. 04.03.2013 </a:t>
            </a:r>
          </a:p>
          <a:p>
            <a:pPr>
              <a:spcBef>
                <a:spcPct val="50000"/>
              </a:spcBef>
              <a:defRPr/>
            </a:pPr>
            <a:r>
              <a:rPr lang="de-DE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im Schloss </a:t>
            </a:r>
            <a:r>
              <a:rPr lang="de-DE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Unteröwisheim</a:t>
            </a:r>
            <a:endParaRPr lang="de-DE" sz="32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700338" y="836613"/>
            <a:ext cx="59055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3600" b="1">
                <a:latin typeface="Trebuchet MS" pitchFamily="34" charset="0"/>
              </a:rPr>
              <a:t>KonfiCastle</a:t>
            </a:r>
            <a:r>
              <a:rPr lang="de-DE" sz="3600">
                <a:solidFill>
                  <a:schemeClr val="tx2"/>
                </a:solidFill>
                <a:latin typeface="Trebuchet MS" pitchFamily="34" charset="0"/>
              </a:rPr>
              <a:t> </a:t>
            </a:r>
            <a:br>
              <a:rPr lang="de-DE" sz="3600">
                <a:solidFill>
                  <a:schemeClr val="tx2"/>
                </a:solidFill>
                <a:latin typeface="Trebuchet MS" pitchFamily="34" charset="0"/>
              </a:rPr>
            </a:br>
            <a:r>
              <a:rPr lang="de-DE" sz="3600">
                <a:solidFill>
                  <a:schemeClr val="tx2"/>
                </a:solidFill>
                <a:latin typeface="Trebuchet MS" pitchFamily="34" charset="0"/>
              </a:rPr>
              <a:t>ist eine Idee mit Tradition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755650" y="2492375"/>
            <a:ext cx="8193088" cy="367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>
                <a:latin typeface="Trebuchet MS" pitchFamily="34" charset="0"/>
              </a:rPr>
              <a:t>Schon seit Jahren haben die CVJM-Landesverbände </a:t>
            </a:r>
            <a:br>
              <a:rPr lang="de-DE" sz="2800">
                <a:latin typeface="Trebuchet MS" pitchFamily="34" charset="0"/>
              </a:rPr>
            </a:br>
            <a:r>
              <a:rPr lang="de-DE" sz="2800">
                <a:latin typeface="Trebuchet MS" pitchFamily="34" charset="0"/>
              </a:rPr>
              <a:t>von Bayern, Württemberg, Sachsen-Anhalt </a:t>
            </a:r>
          </a:p>
          <a:p>
            <a:r>
              <a:rPr lang="de-DE" sz="2800">
                <a:latin typeface="Trebuchet MS" pitchFamily="34" charset="0"/>
              </a:rPr>
              <a:t>Westbund und Thüringen viele positive Erfahrungen mit der Arbeitsform des KonfiCastle (KonfiCamp) gesammelt.</a:t>
            </a:r>
          </a:p>
          <a:p>
            <a:endParaRPr lang="de-DE" sz="900">
              <a:latin typeface="Trebuchet MS" pitchFamily="34" charset="0"/>
            </a:endParaRPr>
          </a:p>
          <a:p>
            <a:r>
              <a:rPr lang="de-DE" sz="2800">
                <a:latin typeface="Trebuchet MS" pitchFamily="34" charset="0"/>
              </a:rPr>
              <a:t>Es gibt also eine Fülle von Verbänden, die dieses Konzept erfolgreich durchführen.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2339975" y="765175"/>
            <a:ext cx="7164388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Fünf Ziele des </a:t>
            </a:r>
            <a:r>
              <a:rPr lang="de-DE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KonfiCastle</a:t>
            </a:r>
            <a:endParaRPr lang="de-DE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11188" y="1773238"/>
            <a:ext cx="4248150" cy="4525962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de-DE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1. Ziel: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de-DE" sz="2000" b="1" dirty="0" smtClean="0"/>
              <a:t>Das Evangelium wird verkündigt</a:t>
            </a:r>
            <a:r>
              <a:rPr lang="de-DE" sz="2000" dirty="0" smtClean="0"/>
              <a:t>.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de-DE" sz="2000" dirty="0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de-DE" sz="2000" dirty="0" smtClean="0"/>
              <a:t>Wir möchten, dass Jugendliche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de-DE" sz="2000" dirty="0" smtClean="0"/>
              <a:t>an diesem Wochenende die Liebe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de-DE" sz="2000" dirty="0" smtClean="0"/>
              <a:t>Gottes für sich entdecken oder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de-DE" sz="2000" dirty="0" smtClean="0"/>
              <a:t>vertiefen und mit einer Antwort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de-DE" sz="2000" dirty="0" smtClean="0"/>
              <a:t>reagieren. Wir wollen helfen,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de-DE" sz="2000" dirty="0" smtClean="0"/>
              <a:t>dass die Konfirmanden ihre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de-DE" sz="2000" dirty="0" smtClean="0"/>
              <a:t>Konfirmandenzeit in guter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de-DE" sz="2000" dirty="0" smtClean="0"/>
              <a:t>Erinnerung behalten.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de-DE" sz="2000" dirty="0" smtClean="0"/>
              <a:t>Dies geschieht vor allem durch die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de-DE" sz="2000" dirty="0" smtClean="0"/>
              <a:t>Power Hour.</a:t>
            </a:r>
          </a:p>
        </p:txBody>
      </p:sp>
      <p:pic>
        <p:nvPicPr>
          <p:cNvPr id="5124" name="Picture 10" descr="Kreuz rahme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0475" y="1700213"/>
            <a:ext cx="3770313" cy="4897437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1188" y="1773238"/>
            <a:ext cx="4248150" cy="4525962"/>
          </a:xfrm>
        </p:spPr>
        <p:txBody>
          <a:bodyPr/>
          <a:lstStyle/>
          <a:p>
            <a:pPr marL="533400" indent="-533400" eaLnBrk="1" hangingPunct="1">
              <a:buFontTx/>
              <a:buNone/>
              <a:defRPr/>
            </a:pPr>
            <a:r>
              <a:rPr lang="de-DE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2. Ziel:</a:t>
            </a:r>
          </a:p>
          <a:p>
            <a:pPr marL="533400" indent="-533400" eaLnBrk="1" hangingPunct="1">
              <a:buFontTx/>
              <a:buNone/>
              <a:defRPr/>
            </a:pPr>
            <a:r>
              <a:rPr lang="de-DE" sz="2000" b="1" dirty="0" smtClean="0"/>
              <a:t>Beziehungen werden gestärkt.</a:t>
            </a:r>
          </a:p>
          <a:p>
            <a:pPr marL="533400" indent="-533400" eaLnBrk="1" hangingPunct="1">
              <a:buFontTx/>
              <a:buNone/>
              <a:defRPr/>
            </a:pPr>
            <a:endParaRPr lang="de-DE" sz="2000" b="1" dirty="0" smtClean="0"/>
          </a:p>
          <a:p>
            <a:pPr marL="533400" indent="-533400" eaLnBrk="1" hangingPunct="1">
              <a:buFontTx/>
              <a:buNone/>
              <a:defRPr/>
            </a:pPr>
            <a:r>
              <a:rPr lang="de-DE" sz="2000" dirty="0" smtClean="0"/>
              <a:t>Zwischen dem Konfirmanden-</a:t>
            </a:r>
          </a:p>
          <a:p>
            <a:pPr marL="533400" indent="-533400" eaLnBrk="1" hangingPunct="1">
              <a:buFontTx/>
              <a:buNone/>
              <a:defRPr/>
            </a:pPr>
            <a:r>
              <a:rPr lang="de-DE" sz="2000" dirty="0" err="1" smtClean="0"/>
              <a:t>unterricht</a:t>
            </a:r>
            <a:r>
              <a:rPr lang="de-DE" sz="2000" dirty="0" smtClean="0"/>
              <a:t> und den CVJM Jugend- </a:t>
            </a:r>
          </a:p>
          <a:p>
            <a:pPr marL="533400" indent="-533400" eaLnBrk="1" hangingPunct="1">
              <a:buFontTx/>
              <a:buNone/>
              <a:defRPr/>
            </a:pPr>
            <a:r>
              <a:rPr lang="de-DE" sz="2000" dirty="0" smtClean="0"/>
              <a:t>gruppen werden Brücken gebaut.</a:t>
            </a:r>
          </a:p>
          <a:p>
            <a:pPr marL="533400" indent="-533400" eaLnBrk="1" hangingPunct="1">
              <a:spcBef>
                <a:spcPct val="0"/>
              </a:spcBef>
              <a:buFontTx/>
              <a:buNone/>
              <a:defRPr/>
            </a:pPr>
            <a:endParaRPr lang="de-DE" sz="2000" dirty="0" smtClean="0"/>
          </a:p>
          <a:p>
            <a:pPr marL="533400" indent="-533400" eaLnBrk="1" hangingPunct="1">
              <a:spcBef>
                <a:spcPct val="0"/>
              </a:spcBef>
              <a:buFontTx/>
              <a:buNone/>
              <a:defRPr/>
            </a:pPr>
            <a:endParaRPr lang="de-DE" sz="2400" dirty="0" smtClean="0"/>
          </a:p>
          <a:p>
            <a:pPr marL="533400" indent="-533400" eaLnBrk="1" hangingPunct="1">
              <a:spcBef>
                <a:spcPct val="0"/>
              </a:spcBef>
              <a:buFontTx/>
              <a:buNone/>
              <a:defRPr/>
            </a:pPr>
            <a:endParaRPr lang="de-DE" sz="2400" dirty="0" smtClean="0"/>
          </a:p>
          <a:p>
            <a:pPr marL="533400" indent="-533400" eaLnBrk="1" hangingPunct="1">
              <a:defRPr/>
            </a:pPr>
            <a:endParaRPr lang="de-DE" sz="2400" dirty="0" smtClean="0"/>
          </a:p>
        </p:txBody>
      </p:sp>
      <p:pic>
        <p:nvPicPr>
          <p:cNvPr id="6148" name="Picture 9" descr="Füß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263" y="1844675"/>
            <a:ext cx="3446462" cy="4525963"/>
          </a:xfrm>
          <a:effectLst>
            <a:softEdge rad="112500"/>
          </a:effectLst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339975" y="765175"/>
            <a:ext cx="71643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3600" b="1" ker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Fünf Ziele des KonfiCastle</a:t>
            </a:r>
            <a:endParaRPr lang="de-DE" sz="3600" b="1" kern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1188" y="1773238"/>
            <a:ext cx="4248150" cy="4525962"/>
          </a:xfrm>
        </p:spPr>
        <p:txBody>
          <a:bodyPr/>
          <a:lstStyle/>
          <a:p>
            <a:pPr marL="533400" indent="-533400" eaLnBrk="1" hangingPunct="1">
              <a:buFontTx/>
              <a:buNone/>
              <a:defRPr/>
            </a:pPr>
            <a:r>
              <a:rPr lang="de-DE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3. Ziel:</a:t>
            </a:r>
          </a:p>
          <a:p>
            <a:pPr marL="533400" indent="-533400" eaLnBrk="1" hangingPunct="1">
              <a:buFontTx/>
              <a:buNone/>
              <a:defRPr/>
            </a:pPr>
            <a:endParaRPr lang="de-DE" sz="1600" b="1" dirty="0" smtClean="0"/>
          </a:p>
          <a:p>
            <a:pPr marL="533400" indent="-533400" eaLnBrk="1" hangingPunct="1">
              <a:spcBef>
                <a:spcPct val="0"/>
              </a:spcBef>
              <a:buFontTx/>
              <a:buNone/>
              <a:defRPr/>
            </a:pPr>
            <a:r>
              <a:rPr lang="de-DE" sz="2000" b="1" dirty="0" smtClean="0"/>
              <a:t>Die Chance der Großgruppe </a:t>
            </a:r>
          </a:p>
          <a:p>
            <a:pPr marL="533400" indent="-533400" eaLnBrk="1" hangingPunct="1">
              <a:spcBef>
                <a:spcPct val="0"/>
              </a:spcBef>
              <a:buFontTx/>
              <a:buNone/>
              <a:defRPr/>
            </a:pPr>
            <a:r>
              <a:rPr lang="de-DE" sz="2000" b="1" dirty="0" smtClean="0"/>
              <a:t>werden genutzt und fetziges, </a:t>
            </a:r>
          </a:p>
          <a:p>
            <a:pPr marL="533400" indent="-533400" eaLnBrk="1" hangingPunct="1">
              <a:spcBef>
                <a:spcPct val="0"/>
              </a:spcBef>
              <a:buFontTx/>
              <a:buNone/>
              <a:defRPr/>
            </a:pPr>
            <a:r>
              <a:rPr lang="de-DE" sz="2000" b="1" dirty="0" smtClean="0"/>
              <a:t>abwechslungsreiches Programm </a:t>
            </a:r>
          </a:p>
          <a:p>
            <a:pPr marL="533400" indent="-533400" eaLnBrk="1" hangingPunct="1">
              <a:spcBef>
                <a:spcPct val="0"/>
              </a:spcBef>
              <a:buFontTx/>
              <a:buNone/>
              <a:defRPr/>
            </a:pPr>
            <a:r>
              <a:rPr lang="de-DE" sz="2000" b="1" dirty="0" smtClean="0"/>
              <a:t>ist möglich.</a:t>
            </a:r>
          </a:p>
          <a:p>
            <a:pPr marL="533400" indent="-533400" eaLnBrk="1" hangingPunct="1">
              <a:spcBef>
                <a:spcPct val="0"/>
              </a:spcBef>
              <a:buFontTx/>
              <a:buNone/>
              <a:defRPr/>
            </a:pPr>
            <a:endParaRPr lang="de-DE" sz="2000" b="1" dirty="0" smtClean="0"/>
          </a:p>
          <a:p>
            <a:pPr marL="533400" indent="-533400" eaLnBrk="1" hangingPunct="1">
              <a:spcBef>
                <a:spcPct val="0"/>
              </a:spcBef>
              <a:buFontTx/>
              <a:buNone/>
              <a:defRPr/>
            </a:pPr>
            <a:r>
              <a:rPr lang="de-DE" sz="2000" dirty="0" smtClean="0"/>
              <a:t>Das Programm holt in einer </a:t>
            </a:r>
          </a:p>
          <a:p>
            <a:pPr marL="533400" indent="-533400" eaLnBrk="1" hangingPunct="1">
              <a:spcBef>
                <a:spcPct val="0"/>
              </a:spcBef>
              <a:buFontTx/>
              <a:buNone/>
              <a:defRPr/>
            </a:pPr>
            <a:r>
              <a:rPr lang="de-DE" sz="2000" dirty="0" smtClean="0"/>
              <a:t>attraktiven Weise kirchenferne </a:t>
            </a:r>
          </a:p>
          <a:p>
            <a:pPr marL="533400" indent="-533400" eaLnBrk="1" hangingPunct="1">
              <a:spcBef>
                <a:spcPct val="0"/>
              </a:spcBef>
              <a:buFontTx/>
              <a:buNone/>
              <a:defRPr/>
            </a:pPr>
            <a:r>
              <a:rPr lang="de-DE" sz="2000" dirty="0" smtClean="0"/>
              <a:t>Jugendliche ab, um sie für die </a:t>
            </a:r>
          </a:p>
          <a:p>
            <a:pPr marL="533400" indent="-533400" eaLnBrk="1" hangingPunct="1">
              <a:spcBef>
                <a:spcPct val="0"/>
              </a:spcBef>
              <a:buFontTx/>
              <a:buNone/>
              <a:defRPr/>
            </a:pPr>
            <a:r>
              <a:rPr lang="de-DE" sz="2000" dirty="0" smtClean="0"/>
              <a:t>Gemeinde und den Glauben zu </a:t>
            </a:r>
          </a:p>
          <a:p>
            <a:pPr marL="533400" indent="-533400" eaLnBrk="1" hangingPunct="1">
              <a:spcBef>
                <a:spcPct val="0"/>
              </a:spcBef>
              <a:buFontTx/>
              <a:buNone/>
              <a:defRPr/>
            </a:pPr>
            <a:r>
              <a:rPr lang="de-DE" sz="2000" dirty="0" smtClean="0"/>
              <a:t>interessieren bzw. zu gewinnen. 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title"/>
          </p:nvPr>
        </p:nvSpPr>
        <p:spPr>
          <a:xfrm>
            <a:off x="2339975" y="765175"/>
            <a:ext cx="7164388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Fünf Ziele des </a:t>
            </a:r>
            <a:r>
              <a:rPr lang="de-DE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KonfiCastle</a:t>
            </a:r>
            <a:endParaRPr lang="de-DE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" name="Grafik 9" descr="IMG_8379.jpg"/>
          <p:cNvPicPr>
            <a:picLocks noChangeAspect="1"/>
          </p:cNvPicPr>
          <p:nvPr/>
        </p:nvPicPr>
        <p:blipFill>
          <a:blip r:embed="rId2" cstate="print"/>
          <a:srcRect l="15776" r="11080"/>
          <a:stretch>
            <a:fillRect/>
          </a:stretch>
        </p:blipFill>
        <p:spPr>
          <a:xfrm>
            <a:off x="4932040" y="2276872"/>
            <a:ext cx="3501657" cy="359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11188" y="1773238"/>
            <a:ext cx="4248150" cy="4525962"/>
          </a:xfrm>
        </p:spPr>
        <p:txBody>
          <a:bodyPr/>
          <a:lstStyle/>
          <a:p>
            <a:pPr marL="533400" indent="-533400" eaLnBrk="1" hangingPunct="1">
              <a:buFontTx/>
              <a:buNone/>
              <a:defRPr/>
            </a:pPr>
            <a:r>
              <a:rPr lang="de-DE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4. Ziel:</a:t>
            </a:r>
          </a:p>
          <a:p>
            <a:pPr marL="533400" indent="-533400" eaLnBrk="1" hangingPunct="1">
              <a:buFontTx/>
              <a:buNone/>
              <a:defRPr/>
            </a:pPr>
            <a:r>
              <a:rPr lang="de-DE" sz="2000" b="1" dirty="0" err="1" smtClean="0"/>
              <a:t>KonfiCastle</a:t>
            </a:r>
            <a:r>
              <a:rPr lang="de-DE" sz="2000" b="1" dirty="0" smtClean="0"/>
              <a:t> stärkt und </a:t>
            </a:r>
          </a:p>
          <a:p>
            <a:pPr marL="533400" indent="-533400" eaLnBrk="1" hangingPunct="1">
              <a:buFontTx/>
              <a:buNone/>
              <a:defRPr/>
            </a:pPr>
            <a:r>
              <a:rPr lang="de-DE" sz="2000" b="1" dirty="0" smtClean="0"/>
              <a:t>unterstützt die Gemeinden</a:t>
            </a:r>
            <a:r>
              <a:rPr lang="de-DE" sz="2000" dirty="0" smtClean="0"/>
              <a:t>.</a:t>
            </a:r>
          </a:p>
          <a:p>
            <a:pPr marL="533400" indent="-533400" eaLnBrk="1" hangingPunct="1">
              <a:spcBef>
                <a:spcPct val="0"/>
              </a:spcBef>
              <a:buFontTx/>
              <a:buNone/>
              <a:defRPr/>
            </a:pPr>
            <a:endParaRPr lang="de-DE" sz="2400" b="1" dirty="0" smtClean="0"/>
          </a:p>
          <a:p>
            <a:pPr marL="533400" indent="-533400" eaLnBrk="1" hangingPunct="1">
              <a:spcBef>
                <a:spcPct val="0"/>
              </a:spcBef>
              <a:buFontTx/>
              <a:buNone/>
              <a:defRPr/>
            </a:pPr>
            <a:r>
              <a:rPr lang="de-DE" sz="2000" dirty="0" err="1" smtClean="0"/>
              <a:t>KonfiCastle</a:t>
            </a:r>
            <a:r>
              <a:rPr lang="de-DE" sz="2000" dirty="0" smtClean="0"/>
              <a:t> stärkt und unterstützt </a:t>
            </a:r>
          </a:p>
          <a:p>
            <a:pPr marL="533400" indent="-533400" eaLnBrk="1" hangingPunct="1">
              <a:spcBef>
                <a:spcPct val="0"/>
              </a:spcBef>
              <a:buFontTx/>
              <a:buNone/>
              <a:defRPr/>
            </a:pPr>
            <a:r>
              <a:rPr lang="de-DE" sz="2000" dirty="0" smtClean="0"/>
              <a:t>die Gemeinden, indem die </a:t>
            </a:r>
          </a:p>
          <a:p>
            <a:pPr marL="533400" indent="-533400" eaLnBrk="1" hangingPunct="1">
              <a:spcBef>
                <a:spcPct val="0"/>
              </a:spcBef>
              <a:buFontTx/>
              <a:buNone/>
              <a:defRPr/>
            </a:pPr>
            <a:r>
              <a:rPr lang="de-DE" sz="2000" dirty="0" smtClean="0"/>
              <a:t>Konfirmanden schon vor der </a:t>
            </a:r>
          </a:p>
          <a:p>
            <a:pPr marL="533400" indent="-533400" eaLnBrk="1" hangingPunct="1">
              <a:spcBef>
                <a:spcPct val="0"/>
              </a:spcBef>
              <a:buFontTx/>
              <a:buNone/>
              <a:defRPr/>
            </a:pPr>
            <a:r>
              <a:rPr lang="de-DE" sz="2000" dirty="0" smtClean="0"/>
              <a:t>Konfirmation Kontakt zur </a:t>
            </a:r>
          </a:p>
          <a:p>
            <a:pPr marL="533400" indent="-533400" eaLnBrk="1" hangingPunct="1">
              <a:spcBef>
                <a:spcPct val="0"/>
              </a:spcBef>
              <a:buFontTx/>
              <a:buNone/>
              <a:defRPr/>
            </a:pPr>
            <a:r>
              <a:rPr lang="de-DE" sz="2000" dirty="0" smtClean="0"/>
              <a:t>Jugendarbeit bekommen und so als </a:t>
            </a:r>
          </a:p>
          <a:p>
            <a:pPr marL="533400" indent="-533400" eaLnBrk="1" hangingPunct="1">
              <a:spcBef>
                <a:spcPct val="0"/>
              </a:spcBef>
              <a:buFontTx/>
              <a:buNone/>
              <a:defRPr/>
            </a:pPr>
            <a:r>
              <a:rPr lang="de-DE" sz="2000" dirty="0" smtClean="0"/>
              <a:t>Mitglieder der Jugendgruppe</a:t>
            </a:r>
          </a:p>
          <a:p>
            <a:pPr marL="533400" indent="-533400" eaLnBrk="1" hangingPunct="1">
              <a:spcBef>
                <a:spcPct val="0"/>
              </a:spcBef>
              <a:buFontTx/>
              <a:buNone/>
              <a:defRPr/>
            </a:pPr>
            <a:r>
              <a:rPr lang="de-DE" sz="2000" dirty="0" smtClean="0"/>
              <a:t>gewonnen werden.</a:t>
            </a:r>
            <a:r>
              <a:rPr lang="de-DE" sz="2400" dirty="0" smtClean="0"/>
              <a:t> </a:t>
            </a:r>
            <a:endParaRPr lang="de-DE" sz="2000" dirty="0" smtClean="0"/>
          </a:p>
          <a:p>
            <a:pPr marL="533400" indent="-533400" eaLnBrk="1" hangingPunct="1">
              <a:defRPr/>
            </a:pPr>
            <a:endParaRPr lang="de-DE" sz="2000" dirty="0" smtClean="0"/>
          </a:p>
        </p:txBody>
      </p:sp>
      <p:pic>
        <p:nvPicPr>
          <p:cNvPr id="6" name="Grafik 5" descr="IMG_7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204864"/>
            <a:ext cx="4283315" cy="3212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5"/>
          <p:cNvSpPr>
            <a:spLocks noGrp="1" noChangeArrowheads="1"/>
          </p:cNvSpPr>
          <p:nvPr>
            <p:ph type="title"/>
          </p:nvPr>
        </p:nvSpPr>
        <p:spPr>
          <a:xfrm>
            <a:off x="2339975" y="765175"/>
            <a:ext cx="7164388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Fünf Ziele des </a:t>
            </a:r>
            <a:r>
              <a:rPr lang="de-DE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KonfiCastle</a:t>
            </a:r>
            <a:endParaRPr lang="de-DE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11188" y="1773238"/>
            <a:ext cx="4570412" cy="4525962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None/>
              <a:defRPr/>
            </a:pPr>
            <a:r>
              <a:rPr lang="de-DE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5. Ziel: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  <a:defRPr/>
            </a:pPr>
            <a:r>
              <a:rPr lang="de-DE" sz="2000" b="1" dirty="0" smtClean="0"/>
              <a:t>Verantwortliche werden entlastet,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  <a:defRPr/>
            </a:pPr>
            <a:r>
              <a:rPr lang="de-DE" sz="2000" b="1" dirty="0" smtClean="0"/>
              <a:t>da sie nicht mehr für das Gelingen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  <a:defRPr/>
            </a:pPr>
            <a:r>
              <a:rPr lang="de-DE" sz="2000" b="1" dirty="0" smtClean="0"/>
              <a:t>einer Konfirmandenfreizeit alleine 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de-DE" sz="2000" b="1" dirty="0" smtClean="0"/>
              <a:t>die Verantwortung tragen müssen.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de-DE" sz="2000" b="1" dirty="0" smtClean="0"/>
          </a:p>
          <a:p>
            <a:pPr marL="533400" indent="-533400" eaLnBrk="1" hangingPunct="1">
              <a:lnSpc>
                <a:spcPct val="80000"/>
              </a:lnSpc>
              <a:buFontTx/>
              <a:buNone/>
              <a:defRPr/>
            </a:pPr>
            <a:r>
              <a:rPr lang="de-DE" sz="2000" dirty="0" err="1" smtClean="0"/>
              <a:t>KonfiCastle</a:t>
            </a:r>
            <a:r>
              <a:rPr lang="de-DE" sz="2000" dirty="0" smtClean="0"/>
              <a:t> ist ein verlängertes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  <a:defRPr/>
            </a:pPr>
            <a:r>
              <a:rPr lang="de-DE" sz="2000" dirty="0" smtClean="0"/>
              <a:t>Wochenende. Hier können Kontakte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  <a:defRPr/>
            </a:pPr>
            <a:r>
              <a:rPr lang="de-DE" sz="2000" dirty="0" smtClean="0"/>
              <a:t>entstehen und  Beziehungen wachsen. </a:t>
            </a:r>
            <a:br>
              <a:rPr lang="de-DE" sz="2000" dirty="0" smtClean="0"/>
            </a:br>
            <a:endParaRPr lang="de-DE" sz="2000" dirty="0" smtClean="0"/>
          </a:p>
          <a:p>
            <a:pPr marL="533400" indent="-533400" eaLnBrk="1" hangingPunct="1">
              <a:lnSpc>
                <a:spcPct val="80000"/>
              </a:lnSpc>
              <a:buFontTx/>
              <a:buNone/>
              <a:defRPr/>
            </a:pPr>
            <a:r>
              <a:rPr lang="de-DE" sz="2000" dirty="0" smtClean="0"/>
              <a:t>Das Programm besteht aus einer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  <a:defRPr/>
            </a:pPr>
            <a:r>
              <a:rPr lang="de-DE" sz="2000" dirty="0" smtClean="0"/>
              <a:t>relativ einfachen Struktur,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  <a:defRPr/>
            </a:pPr>
            <a:r>
              <a:rPr lang="de-DE" sz="2000" dirty="0" smtClean="0"/>
              <a:t>die den Vormittagen, Nachmittagen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  <a:defRPr/>
            </a:pPr>
            <a:r>
              <a:rPr lang="de-DE" sz="2000" dirty="0" smtClean="0"/>
              <a:t>und Abenden einen besonderen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  <a:defRPr/>
            </a:pPr>
            <a:r>
              <a:rPr lang="de-DE" sz="2000" dirty="0" smtClean="0"/>
              <a:t>Stellenwert gibt.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2339975" y="765175"/>
            <a:ext cx="7164388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Fünf Ziele des </a:t>
            </a:r>
            <a:r>
              <a:rPr lang="de-DE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KonfiCastle</a:t>
            </a:r>
            <a:endParaRPr lang="de-DE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Grafik 7" descr="IMG_8441.jpg"/>
          <p:cNvPicPr>
            <a:picLocks noChangeAspect="1"/>
          </p:cNvPicPr>
          <p:nvPr/>
        </p:nvPicPr>
        <p:blipFill>
          <a:blip r:embed="rId2" cstate="print"/>
          <a:srcRect l="5942" r="20767"/>
          <a:stretch>
            <a:fillRect/>
          </a:stretch>
        </p:blipFill>
        <p:spPr>
          <a:xfrm>
            <a:off x="5076056" y="2060848"/>
            <a:ext cx="3729446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2843213" y="549275"/>
            <a:ext cx="5915025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Die Vormittage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de-DE" sz="24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de-DE" sz="2400" b="1" dirty="0" smtClean="0"/>
              <a:t>An jedem Vormittag gibt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de-DE" sz="2400" b="1" dirty="0" smtClean="0"/>
              <a:t>es eine </a:t>
            </a:r>
            <a:r>
              <a:rPr lang="de-DE" sz="24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PowerHour</a:t>
            </a:r>
            <a:r>
              <a:rPr lang="de-DE" sz="2400" b="1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de-DE" sz="24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de-DE" sz="2000" dirty="0" smtClean="0"/>
              <a:t>Sie besteht aus Musik, Anspielen, Gesprächen und Verkündigung.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000" dirty="0" smtClean="0"/>
              <a:t>Für das gemeinsame Singen gibt es eine eigene </a:t>
            </a:r>
            <a:r>
              <a:rPr lang="de-DE" sz="2000" dirty="0" err="1" smtClean="0"/>
              <a:t>KonfiCastle</a:t>
            </a:r>
            <a:r>
              <a:rPr lang="de-DE" sz="2000" dirty="0" smtClean="0"/>
              <a:t>-Band die alters- und zeitgemäße Lieder begleitet. </a:t>
            </a:r>
          </a:p>
        </p:txBody>
      </p:sp>
      <p:pic>
        <p:nvPicPr>
          <p:cNvPr id="6" name="Inhaltsplatzhalter 5" descr="IMG_852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09" y="2060848"/>
            <a:ext cx="4704523" cy="3528392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437</Words>
  <Application>Microsoft Office PowerPoint</Application>
  <PresentationFormat>Bildschirmpräsentation (4:3)</PresentationFormat>
  <Paragraphs>139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Calibri</vt:lpstr>
      <vt:lpstr>Standarddesign</vt:lpstr>
      <vt:lpstr>Folie 1</vt:lpstr>
      <vt:lpstr>Folie 2</vt:lpstr>
      <vt:lpstr>Folie 3</vt:lpstr>
      <vt:lpstr>Fünf Ziele des KonfiCastle</vt:lpstr>
      <vt:lpstr>Folie 5</vt:lpstr>
      <vt:lpstr>Fünf Ziele des KonfiCastle</vt:lpstr>
      <vt:lpstr>Fünf Ziele des KonfiCastle</vt:lpstr>
      <vt:lpstr>Fünf Ziele des KonfiCastle</vt:lpstr>
      <vt:lpstr>Die Vormittage</vt:lpstr>
      <vt:lpstr>Die Nachmittage</vt:lpstr>
      <vt:lpstr>Die Abende</vt:lpstr>
      <vt:lpstr>Die Abende</vt:lpstr>
      <vt:lpstr>Die Mitarbeiter</vt:lpstr>
      <vt:lpstr>Die Mitarbeiter</vt:lpstr>
      <vt:lpstr>Folie 15</vt:lpstr>
    </vt:vector>
  </TitlesOfParts>
  <Company>CVJM Kreisverband Siegerland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Anke Schwarz</dc:creator>
  <cp:lastModifiedBy>Albrecht Röther</cp:lastModifiedBy>
  <cp:revision>28</cp:revision>
  <dcterms:created xsi:type="dcterms:W3CDTF">2008-01-21T12:09:54Z</dcterms:created>
  <dcterms:modified xsi:type="dcterms:W3CDTF">2012-03-02T17:22:30Z</dcterms:modified>
</cp:coreProperties>
</file>